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365" r:id="rId2"/>
    <p:sldId id="260" r:id="rId3"/>
    <p:sldId id="268" r:id="rId4"/>
    <p:sldId id="373" r:id="rId5"/>
    <p:sldId id="374" r:id="rId6"/>
    <p:sldId id="375" r:id="rId7"/>
    <p:sldId id="370" r:id="rId8"/>
    <p:sldId id="371" r:id="rId9"/>
    <p:sldId id="266" r:id="rId10"/>
    <p:sldId id="372" r:id="rId11"/>
    <p:sldId id="362" r:id="rId12"/>
    <p:sldId id="366" r:id="rId13"/>
    <p:sldId id="364" r:id="rId14"/>
    <p:sldId id="267" r:id="rId15"/>
    <p:sldId id="368" r:id="rId16"/>
    <p:sldId id="369" r:id="rId17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496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2571"/>
    <a:srgbClr val="8226E3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5851"/>
  </p:normalViewPr>
  <p:slideViewPr>
    <p:cSldViewPr snapToGrid="0" showGuides="1">
      <p:cViewPr varScale="1">
        <p:scale>
          <a:sx n="52" d="100"/>
          <a:sy n="52" d="100"/>
        </p:scale>
        <p:origin x="264" y="78"/>
      </p:cViewPr>
      <p:guideLst>
        <p:guide orient="horz" pos="2160"/>
        <p:guide pos="574"/>
        <p:guide pos="3613"/>
        <p:guide pos="5496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50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9191007551256898"/>
          <c:y val="0.12405003648550531"/>
          <c:w val="0.66181324538657471"/>
          <c:h val="0.66747142271661164"/>
        </c:manualLayout>
      </c:layout>
      <c:barChart>
        <c:barDir val="bar"/>
        <c:grouping val="clustered"/>
        <c:varyColors val="0"/>
        <c:ser>
          <c:idx val="1"/>
          <c:order val="0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accent2"/>
            </a:solidFill>
            <a:ln w="63500">
              <a:solidFill>
                <a:schemeClr val="accent2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 w="635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2C0-E743-BC6B-AB142BB8326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 w="635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5E-4C45-8CA2-C1161199794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 w="635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35E-4C45-8CA2-C11611997942}"/>
              </c:ext>
            </c:extLst>
          </c:dPt>
          <c:cat>
            <c:strRef>
              <c:f>Лист1!$A$2:$A$4</c:f>
              <c:strCache>
                <c:ptCount val="3"/>
                <c:pt idx="0">
                  <c:v>Обычная верстка страницы</c:v>
                </c:pt>
                <c:pt idx="1">
                  <c:v>Неопытный пользователь</c:v>
                </c:pt>
                <c:pt idx="2">
                  <c:v>Опытный пользователь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35E-4C45-8CA2-C116119979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688540351"/>
        <c:axId val="1173587135"/>
      </c:barChart>
      <c:catAx>
        <c:axId val="16885403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73587135"/>
        <c:crosses val="autoZero"/>
        <c:auto val="1"/>
        <c:lblAlgn val="ctr"/>
        <c:lblOffset val="100"/>
        <c:noMultiLvlLbl val="0"/>
      </c:catAx>
      <c:valAx>
        <c:axId val="11735871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88540351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19.10.2025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19.10.2025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933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CF317-460F-D66A-6ACF-27061C9D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D066F97-A6A0-B747-71F9-577306DB29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0F9F05F-4377-CED9-7FF7-AADFCC58E4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8DC8F5-67F2-F257-7833-1FEA7A6F2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32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69046-74A9-6BC0-030F-AF9856808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235548D-D889-0AAA-F16C-FBBD8FABB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2BED857-8CFB-C4D0-8AA7-4E459CD5C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0FF5E7-0C77-0F13-CEBC-1525084DF8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85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Логотип/логотипы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писание коман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94095" y="1044081"/>
            <a:ext cx="4962943" cy="2221824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Фото команды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05B910C-9A3E-FA3B-DC7F-BA27D3A1B516}"/>
              </a:ext>
            </a:extLst>
          </p:cNvPr>
          <p:cNvSpPr txBox="1">
            <a:spLocks/>
          </p:cNvSpPr>
          <p:nvPr userDrawn="1"/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/>
              <a:t>КОМАНДА «</a:t>
            </a:r>
            <a:r>
              <a:rPr lang="ru-RU" dirty="0" err="1"/>
              <a:t>Воппер</a:t>
            </a:r>
            <a:r>
              <a:rPr lang="ru-RU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6629505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  <p:txBody>
          <a:bodyPr/>
          <a:lstStyle/>
          <a:p>
            <a:endParaRPr lang="ru-RU"/>
          </a:p>
        </p:txBody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  <p:txBody>
          <a:bodyPr/>
          <a:lstStyle/>
          <a:p>
            <a:endParaRPr lang="ru-RU"/>
          </a:p>
        </p:txBody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19.10.2025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19.10.2025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19.10.2025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19.10.2025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19.10.2025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19.10.2025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19.10.2025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19.10.2025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4" r:id="rId2"/>
    <p:sldLayoutId id="2147483694" r:id="rId3"/>
    <p:sldLayoutId id="2147483688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89" r:id="rId11"/>
    <p:sldLayoutId id="2147483690" r:id="rId12"/>
    <p:sldLayoutId id="2147483702" r:id="rId13"/>
    <p:sldLayoutId id="2147483691" r:id="rId14"/>
    <p:sldLayoutId id="2147483692" r:id="rId15"/>
    <p:sldLayoutId id="2147483693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3" r:id="rId23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FA84A33-0C72-0932-80BA-8E3874357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Команда «</a:t>
            </a:r>
            <a:r>
              <a:rPr lang="ru-RU" dirty="0" err="1"/>
              <a:t>Воппер</a:t>
            </a:r>
            <a:r>
              <a:rPr lang="ru-RU" dirty="0"/>
              <a:t>"</a:t>
            </a:r>
          </a:p>
        </p:txBody>
      </p:sp>
      <p:pic>
        <p:nvPicPr>
          <p:cNvPr id="2" name="Рисунок 1" descr="Изображение выглядит как Шрифт, Графика, логотип, графический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3D9FB24-3D94-8087-FEB4-E696ADC68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502" y="3085067"/>
            <a:ext cx="1859736" cy="472539"/>
          </a:xfrm>
          <a:prstGeom prst="rect">
            <a:avLst/>
          </a:prstGeom>
        </p:spPr>
      </p:pic>
      <p:sp>
        <p:nvSpPr>
          <p:cNvPr id="7" name="Прямоугольник с двумя учесеченными противолежащими углами 95">
            <a:extLst>
              <a:ext uri="{FF2B5EF4-FFF2-40B4-BE49-F238E27FC236}">
                <a16:creationId xmlns:a16="http://schemas.microsoft.com/office/drawing/2014/main" id="{79E73518-ADAE-D7E4-A5AF-14F2307D3AB6}"/>
              </a:ext>
            </a:extLst>
          </p:cNvPr>
          <p:cNvSpPr/>
          <p:nvPr/>
        </p:nvSpPr>
        <p:spPr>
          <a:xfrm>
            <a:off x="820676" y="2940568"/>
            <a:ext cx="2321101" cy="885623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9525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Текст 5">
            <a:extLst>
              <a:ext uri="{FF2B5EF4-FFF2-40B4-BE49-F238E27FC236}">
                <a16:creationId xmlns:a16="http://schemas.microsoft.com/office/drawing/2014/main" id="{F311F1F5-7F0F-C848-2180-A79E0CEFADFE}"/>
              </a:ext>
            </a:extLst>
          </p:cNvPr>
          <p:cNvSpPr txBox="1">
            <a:spLocks/>
          </p:cNvSpPr>
          <p:nvPr/>
        </p:nvSpPr>
        <p:spPr>
          <a:xfrm>
            <a:off x="0" y="5150451"/>
            <a:ext cx="8930641" cy="757174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7127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Задача №8</a:t>
            </a:r>
            <a:r>
              <a:rPr lang="en-US" dirty="0"/>
              <a:t>:</a:t>
            </a:r>
            <a:r>
              <a:rPr lang="ru-RU" dirty="0"/>
              <a:t> Сервис с </a:t>
            </a:r>
            <a:r>
              <a:rPr lang="en-US" dirty="0"/>
              <a:t>backend driven </a:t>
            </a:r>
            <a:r>
              <a:rPr lang="ru-RU" dirty="0"/>
              <a:t>подходом к построению  интерфейсов пользователя </a:t>
            </a:r>
          </a:p>
        </p:txBody>
      </p:sp>
    </p:spTree>
    <p:extLst>
      <p:ext uri="{BB962C8B-B14F-4D97-AF65-F5344CB8AC3E}">
        <p14:creationId xmlns:p14="http://schemas.microsoft.com/office/powerpoint/2010/main" val="198066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B3499-6AA2-D7F6-519F-62A4BA121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7E9D5E4F-DB2D-C8E1-A8CA-D05C37EF5C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CF5066EF-476E-EC34-3E5F-1FC0607BF17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458075"/>
            <a:ext cx="2898166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Что на данный момент есть?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DF5553-C283-90FE-BF49-5B25310738B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4256" y="2001500"/>
            <a:ext cx="3028141" cy="1348450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Статический интерфейс</a:t>
            </a:r>
          </a:p>
          <a:p>
            <a:r>
              <a:rPr lang="ru-RU" dirty="0"/>
              <a:t>Создание и использование шаблонов</a:t>
            </a:r>
          </a:p>
          <a:p>
            <a:r>
              <a:rPr lang="ru-RU" dirty="0"/>
              <a:t>Навигация</a:t>
            </a:r>
          </a:p>
          <a:p>
            <a:r>
              <a:rPr lang="ru-RU" dirty="0"/>
              <a:t>Запросы к интернет-ресурсам и отрисовка полученных данных в динамических списках</a:t>
            </a:r>
          </a:p>
          <a:p>
            <a:r>
              <a:rPr lang="ru-RU" dirty="0" err="1"/>
              <a:t>Полудинамические</a:t>
            </a:r>
            <a:r>
              <a:rPr lang="ru-RU" dirty="0"/>
              <a:t> интерфейсы (предупреждение и модальные окна)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0492DB-20E3-8EBB-4B9D-F20E1634587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961444" y="1449869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Пилотное внедрение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FA7B5A6-93D8-92D9-A93F-6827E8CFDC9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972461" y="1993294"/>
            <a:ext cx="2526079" cy="1120685"/>
          </a:xfrm>
        </p:spPr>
        <p:txBody>
          <a:bodyPr>
            <a:normAutofit/>
          </a:bodyPr>
          <a:lstStyle/>
          <a:p>
            <a:r>
              <a:rPr lang="ru-RU" dirty="0"/>
              <a:t>Провести внедрение в продакшен 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D9A6355-9BF0-ED50-380E-A83E841A77E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1" y="944659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Внедрение передовых возможностей	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B466088-5E6B-A183-A7DA-E0CAAB1808D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1" y="1714623"/>
            <a:ext cx="2526079" cy="1120685"/>
          </a:xfrm>
        </p:spPr>
        <p:txBody>
          <a:bodyPr>
            <a:normAutofit/>
          </a:bodyPr>
          <a:lstStyle/>
          <a:p>
            <a:r>
              <a:rPr lang="ru-RU" dirty="0"/>
              <a:t>Например </a:t>
            </a:r>
            <a:r>
              <a:rPr lang="en-US" dirty="0"/>
              <a:t>AI </a:t>
            </a:r>
            <a:r>
              <a:rPr lang="ru-RU" dirty="0"/>
              <a:t>агент для помощи в создании экранов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A5A0AF07-A425-372F-FB1C-7B0C5FF82D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Доработка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6D45882-DBC4-D5AF-9AC9-A131CA9196B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85519" y="5160097"/>
            <a:ext cx="2526079" cy="1120685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Полная работа с базой данной</a:t>
            </a:r>
          </a:p>
          <a:p>
            <a:r>
              <a:rPr lang="ru-RU" dirty="0"/>
              <a:t>Локализация</a:t>
            </a:r>
          </a:p>
          <a:p>
            <a:r>
              <a:rPr lang="ru-RU" dirty="0"/>
              <a:t>Условная логика</a:t>
            </a:r>
          </a:p>
          <a:p>
            <a:r>
              <a:rPr lang="ru-RU" dirty="0"/>
              <a:t>Масштабируемость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2007E108-E4C0-9E53-96F4-5DF8AF04C55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Оптимизация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5653231F-7080-3F5A-2937-C0477D12267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5147292"/>
            <a:ext cx="2674307" cy="1120685"/>
          </a:xfrm>
        </p:spPr>
        <p:txBody>
          <a:bodyPr>
            <a:normAutofit/>
          </a:bodyPr>
          <a:lstStyle/>
          <a:p>
            <a:r>
              <a:rPr lang="ru-RU" dirty="0"/>
              <a:t>Оптимизация производительности  под существующее  инфраструктуру</a:t>
            </a: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1A6EFA96-CFEF-2FE9-3DEA-8953E49E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Roadmap</a:t>
            </a:r>
            <a:r>
              <a:rPr lang="ru-RU" dirty="0"/>
              <a:t> развития (в месяцах)</a:t>
            </a:r>
            <a:endParaRPr lang="ru-RU" dirty="0">
              <a:latin typeface="+mn-lt"/>
            </a:endParaRP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3F89A1AE-CC51-5CF7-9C52-2722F8FDA643}"/>
              </a:ext>
            </a:extLst>
          </p:cNvPr>
          <p:cNvCxnSpPr>
            <a:cxnSpLocks/>
          </p:cNvCxnSpPr>
          <p:nvPr/>
        </p:nvCxnSpPr>
        <p:spPr>
          <a:xfrm>
            <a:off x="2065940" y="3860224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D1F18863-8419-6BED-E592-E4D387A5C74B}"/>
              </a:ext>
            </a:extLst>
          </p:cNvPr>
          <p:cNvCxnSpPr>
            <a:cxnSpLocks/>
          </p:cNvCxnSpPr>
          <p:nvPr/>
        </p:nvCxnSpPr>
        <p:spPr>
          <a:xfrm>
            <a:off x="4312137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3C84CFE2-EC7A-56E0-2E68-21BDF94B4DFB}"/>
              </a:ext>
            </a:extLst>
          </p:cNvPr>
          <p:cNvCxnSpPr>
            <a:cxnSpLocks/>
          </p:cNvCxnSpPr>
          <p:nvPr/>
        </p:nvCxnSpPr>
        <p:spPr>
          <a:xfrm>
            <a:off x="6558334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AB491071-7208-C0CE-9C7C-CC15C10FE3DE}"/>
              </a:ext>
            </a:extLst>
          </p:cNvPr>
          <p:cNvCxnSpPr>
            <a:cxnSpLocks/>
          </p:cNvCxnSpPr>
          <p:nvPr/>
        </p:nvCxnSpPr>
        <p:spPr>
          <a:xfrm>
            <a:off x="8780467" y="3862139"/>
            <a:ext cx="133254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07B3A821-E7C9-8144-EAA3-89A708293C98}"/>
              </a:ext>
            </a:extLst>
          </p:cNvPr>
          <p:cNvCxnSpPr>
            <a:cxnSpLocks/>
          </p:cNvCxnSpPr>
          <p:nvPr/>
        </p:nvCxnSpPr>
        <p:spPr>
          <a:xfrm>
            <a:off x="1609115" y="3294345"/>
            <a:ext cx="0" cy="21370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2E706698-2773-EA35-0A9D-3A114ADC3B41}"/>
              </a:ext>
            </a:extLst>
          </p:cNvPr>
          <p:cNvCxnSpPr>
            <a:cxnSpLocks/>
          </p:cNvCxnSpPr>
          <p:nvPr/>
        </p:nvCxnSpPr>
        <p:spPr>
          <a:xfrm>
            <a:off x="3855312" y="4216228"/>
            <a:ext cx="1245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0ACD9BFB-F828-B3B5-8E2F-F6E286C83587}"/>
              </a:ext>
            </a:extLst>
          </p:cNvPr>
          <p:cNvCxnSpPr>
            <a:cxnSpLocks/>
          </p:cNvCxnSpPr>
          <p:nvPr/>
        </p:nvCxnSpPr>
        <p:spPr>
          <a:xfrm>
            <a:off x="6096000" y="2934762"/>
            <a:ext cx="5509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C389621B-1C7E-F552-0FAB-4BEC6613308B}"/>
              </a:ext>
            </a:extLst>
          </p:cNvPr>
          <p:cNvCxnSpPr>
            <a:cxnSpLocks/>
          </p:cNvCxnSpPr>
          <p:nvPr/>
        </p:nvCxnSpPr>
        <p:spPr>
          <a:xfrm flipH="1">
            <a:off x="8343442" y="4216228"/>
            <a:ext cx="4264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38A784A6-9B1F-9485-5A27-D812427DAF9B}"/>
              </a:ext>
            </a:extLst>
          </p:cNvPr>
          <p:cNvCxnSpPr>
            <a:cxnSpLocks/>
          </p:cNvCxnSpPr>
          <p:nvPr/>
        </p:nvCxnSpPr>
        <p:spPr>
          <a:xfrm>
            <a:off x="10593901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24F3C516-1E9A-BD54-7949-5CFDB9F8E358}"/>
              </a:ext>
            </a:extLst>
          </p:cNvPr>
          <p:cNvSpPr/>
          <p:nvPr/>
        </p:nvSpPr>
        <p:spPr>
          <a:xfrm>
            <a:off x="1191126" y="3508049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4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565D518A-0A62-BE33-62B1-5962B344A811}"/>
              </a:ext>
            </a:extLst>
          </p:cNvPr>
          <p:cNvSpPr/>
          <p:nvPr/>
        </p:nvSpPr>
        <p:spPr>
          <a:xfrm>
            <a:off x="3412397" y="350613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2-4</a:t>
            </a:r>
          </a:p>
        </p:txBody>
      </p:sp>
      <p:sp>
        <p:nvSpPr>
          <p:cNvPr id="4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4E8210F7-31DB-45EE-8E85-EBB95B2864FF}"/>
              </a:ext>
            </a:extLst>
          </p:cNvPr>
          <p:cNvSpPr/>
          <p:nvPr/>
        </p:nvSpPr>
        <p:spPr>
          <a:xfrm>
            <a:off x="5658594" y="351625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4-5</a:t>
            </a:r>
          </a:p>
        </p:txBody>
      </p:sp>
      <p:sp>
        <p:nvSpPr>
          <p:cNvPr id="53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988CFDCD-C4B9-C80A-9A1D-A806927E4937}"/>
              </a:ext>
            </a:extLst>
          </p:cNvPr>
          <p:cNvSpPr/>
          <p:nvPr/>
        </p:nvSpPr>
        <p:spPr>
          <a:xfrm>
            <a:off x="7889752" y="350613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5-6</a:t>
            </a:r>
          </a:p>
        </p:txBody>
      </p:sp>
      <p:sp>
        <p:nvSpPr>
          <p:cNvPr id="54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F3F41A8A-BDDF-B663-B062-B97CC2F71F27}"/>
              </a:ext>
            </a:extLst>
          </p:cNvPr>
          <p:cNvSpPr/>
          <p:nvPr/>
        </p:nvSpPr>
        <p:spPr>
          <a:xfrm>
            <a:off x="10113012" y="353862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7+</a:t>
            </a:r>
          </a:p>
        </p:txBody>
      </p:sp>
    </p:spTree>
    <p:extLst>
      <p:ext uri="{BB962C8B-B14F-4D97-AF65-F5344CB8AC3E}">
        <p14:creationId xmlns:p14="http://schemas.microsoft.com/office/powerpoint/2010/main" val="4182142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AC977F-019F-1EBC-A1EC-CEAA645B5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DB144DF4-BC6C-6132-A6AB-EA6D85FCF051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Николай</a:t>
            </a:r>
          </a:p>
          <a:p>
            <a:pPr algn="ctr"/>
            <a:r>
              <a:rPr lang="ru-RU" b="1" dirty="0">
                <a:solidFill>
                  <a:schemeClr val="accent2"/>
                </a:solidFill>
              </a:rPr>
              <a:t>Хорошилов</a:t>
            </a: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64147576-183D-C3F3-7CE0-A1EC79C248D4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Алексей Зайцев</a:t>
            </a: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AF370263-13A5-C54C-7A0E-B798A3BBB072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Данил </a:t>
            </a:r>
            <a:r>
              <a:rPr lang="ru-RU" b="1" dirty="0" err="1">
                <a:solidFill>
                  <a:schemeClr val="accent2"/>
                </a:solidFill>
              </a:rPr>
              <a:t>Рядинский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C0BDD918-C523-85DA-E4EE-1309ADD1F936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Никита Жарков</a:t>
            </a: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820946FA-1EEC-A584-2AA0-2D6CA2606D3E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45CAE250-DBB1-9BFA-27FB-954552F49E5D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201EAA2F-F365-D286-8F39-7CDE264CD87F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A848CFE2-BF35-4DA4-FC48-6FD3A2D58765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ADFA4405-6EC1-3A52-92A7-2CA2130BB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11</a:t>
            </a:fld>
            <a:endParaRPr lang="ru-RU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1FA79389-AF98-C77E-6091-ACF54C63656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7" b="14717"/>
          <a:stretch>
            <a:fillRect/>
          </a:stretch>
        </p:blipFill>
        <p:spPr>
          <a:xfrm>
            <a:off x="936625" y="1522413"/>
            <a:ext cx="1536700" cy="1439862"/>
          </a:xfr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FA4FF347-2750-7A1C-D3D8-BE8E75DAAD9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4" r="20014"/>
          <a:stretch>
            <a:fillRect/>
          </a:stretch>
        </p:blipFill>
        <p:spPr>
          <a:xfrm>
            <a:off x="5345425" y="1519974"/>
            <a:ext cx="1535113" cy="1439862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A8302BF4-F579-F30C-0D0B-9EC587DE2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ru-RU" dirty="0" err="1">
                <a:latin typeface="+mn-lt"/>
              </a:rPr>
              <a:t>Воппер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392728C-0D28-63FE-46DB-BBDA5226DA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6323" y="4264315"/>
            <a:ext cx="1843581" cy="138803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ru-RU" dirty="0"/>
              <a:t>Капитан, </a:t>
            </a:r>
            <a:r>
              <a:rPr lang="en-US" dirty="0"/>
              <a:t>backend </a:t>
            </a:r>
            <a:r>
              <a:rPr lang="ru-RU" dirty="0"/>
              <a:t>разработчик</a:t>
            </a:r>
          </a:p>
          <a:p>
            <a:r>
              <a:rPr lang="en-US" dirty="0"/>
              <a:t>@akinoyume17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ru-RU" dirty="0"/>
              <a:t>+79521246732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9FA2196-9D34-827B-ACEA-0E5E945660F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/>
          <a:lstStyle/>
          <a:p>
            <a:r>
              <a:rPr lang="en-US" dirty="0"/>
              <a:t>Android </a:t>
            </a:r>
            <a:r>
              <a:rPr lang="ru-RU" dirty="0"/>
              <a:t>разработчик</a:t>
            </a:r>
          </a:p>
          <a:p>
            <a:r>
              <a:rPr lang="en-US" dirty="0"/>
              <a:t>@LittleIndianD</a:t>
            </a:r>
            <a:endParaRPr lang="ru-RU" dirty="0"/>
          </a:p>
          <a:p>
            <a:r>
              <a:rPr lang="ru-RU" dirty="0"/>
              <a:t>+79130733411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60DF70EE-E30A-9927-9407-11A722DC79E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91192" y="4264316"/>
            <a:ext cx="1843581" cy="1576498"/>
          </a:xfrm>
        </p:spPr>
        <p:txBody>
          <a:bodyPr/>
          <a:lstStyle/>
          <a:p>
            <a:r>
              <a:rPr lang="en-US" dirty="0"/>
              <a:t>Frontend </a:t>
            </a:r>
            <a:r>
              <a:rPr lang="ru-RU" dirty="0"/>
              <a:t>разработчик</a:t>
            </a:r>
          </a:p>
          <a:p>
            <a:r>
              <a:rPr lang="en-US" dirty="0"/>
              <a:t>@mete1a</a:t>
            </a:r>
            <a:endParaRPr lang="ru-RU" dirty="0"/>
          </a:p>
          <a:p>
            <a:r>
              <a:rPr lang="ru-RU" dirty="0"/>
              <a:t>+79205833887</a:t>
            </a:r>
          </a:p>
          <a:p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B27219F4-4A32-4712-0457-14090DB933B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264316"/>
            <a:ext cx="1843581" cy="1576498"/>
          </a:xfrm>
        </p:spPr>
        <p:txBody>
          <a:bodyPr/>
          <a:lstStyle/>
          <a:p>
            <a:r>
              <a:rPr lang="en-US" dirty="0"/>
              <a:t>Frontend </a:t>
            </a:r>
            <a:r>
              <a:rPr lang="ru-RU" dirty="0"/>
              <a:t>разработчик</a:t>
            </a:r>
          </a:p>
          <a:p>
            <a:r>
              <a:rPr lang="en-US" dirty="0"/>
              <a:t>@nex3d</a:t>
            </a:r>
            <a:endParaRPr lang="ru-RU" dirty="0"/>
          </a:p>
          <a:p>
            <a:r>
              <a:rPr lang="en-US" dirty="0"/>
              <a:t>+79009073737</a:t>
            </a:r>
            <a:endParaRPr lang="ru-RU" dirty="0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0C926558-7B0D-DF78-0052-F262C7CC09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>
          <a:xfrm>
            <a:off x="7562321" y="1519974"/>
            <a:ext cx="1536700" cy="143986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0C93A6-46E9-3464-844E-9BAE7F68F3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586" y="1519974"/>
            <a:ext cx="1544170" cy="143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47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с двумя учесеченными противолежащими углами 3">
            <a:extLst>
              <a:ext uri="{FF2B5EF4-FFF2-40B4-BE49-F238E27FC236}">
                <a16:creationId xmlns:a16="http://schemas.microsoft.com/office/drawing/2014/main" id="{EAC6BE12-13A7-AA34-29B3-F6395E296893}"/>
              </a:ext>
            </a:extLst>
          </p:cNvPr>
          <p:cNvSpPr/>
          <p:nvPr/>
        </p:nvSpPr>
        <p:spPr>
          <a:xfrm>
            <a:off x="371214" y="2798958"/>
            <a:ext cx="5364424" cy="1343098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" name="Текст 8">
            <a:extLst>
              <a:ext uri="{FF2B5EF4-FFF2-40B4-BE49-F238E27FC236}">
                <a16:creationId xmlns:a16="http://schemas.microsoft.com/office/drawing/2014/main" id="{A65CE87C-31F5-F7C9-BFC0-083442875F5F}"/>
              </a:ext>
            </a:extLst>
          </p:cNvPr>
          <p:cNvSpPr txBox="1">
            <a:spLocks/>
          </p:cNvSpPr>
          <p:nvPr/>
        </p:nvSpPr>
        <p:spPr>
          <a:xfrm>
            <a:off x="1194901" y="3401467"/>
            <a:ext cx="3717046" cy="516029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buNone/>
            </a:pPr>
            <a:r>
              <a:rPr lang="ru-RU" sz="1400" dirty="0">
                <a:solidFill>
                  <a:schemeClr val="bg1"/>
                </a:solidFill>
              </a:rPr>
              <a:t>Сервис с </a:t>
            </a:r>
            <a:r>
              <a:rPr lang="ru-RU" sz="1400" dirty="0" err="1">
                <a:solidFill>
                  <a:schemeClr val="bg1"/>
                </a:solidFill>
              </a:rPr>
              <a:t>backend</a:t>
            </a:r>
            <a:r>
              <a:rPr lang="ru-RU" sz="1400" dirty="0">
                <a:solidFill>
                  <a:schemeClr val="bg1"/>
                </a:solidFill>
              </a:rPr>
              <a:t> </a:t>
            </a:r>
            <a:r>
              <a:rPr lang="ru-RU" sz="1400" dirty="0" err="1">
                <a:solidFill>
                  <a:schemeClr val="bg1"/>
                </a:solidFill>
              </a:rPr>
              <a:t>driven</a:t>
            </a:r>
            <a:r>
              <a:rPr lang="ru-RU" sz="1400" dirty="0">
                <a:solidFill>
                  <a:schemeClr val="bg1"/>
                </a:solidFill>
              </a:rPr>
              <a:t> подходом к построению интерфейсов пользователя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32D7670A-4313-AE7C-DDA9-134ADC224C94}"/>
              </a:ext>
            </a:extLst>
          </p:cNvPr>
          <p:cNvSpPr txBox="1">
            <a:spLocks/>
          </p:cNvSpPr>
          <p:nvPr/>
        </p:nvSpPr>
        <p:spPr>
          <a:xfrm>
            <a:off x="1558339" y="2996161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Наименование задачи:</a:t>
            </a:r>
          </a:p>
        </p:txBody>
      </p:sp>
      <p:sp>
        <p:nvSpPr>
          <p:cNvPr id="7" name="Прямоугольник с двумя учесеченными противолежащими углами 6">
            <a:extLst>
              <a:ext uri="{FF2B5EF4-FFF2-40B4-BE49-F238E27FC236}">
                <a16:creationId xmlns:a16="http://schemas.microsoft.com/office/drawing/2014/main" id="{BA6E2E22-7CB7-D351-3003-12D0777AA84A}"/>
              </a:ext>
            </a:extLst>
          </p:cNvPr>
          <p:cNvSpPr/>
          <p:nvPr/>
        </p:nvSpPr>
        <p:spPr>
          <a:xfrm>
            <a:off x="6238491" y="1036564"/>
            <a:ext cx="5364424" cy="3208146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Текст 8">
            <a:extLst>
              <a:ext uri="{FF2B5EF4-FFF2-40B4-BE49-F238E27FC236}">
                <a16:creationId xmlns:a16="http://schemas.microsoft.com/office/drawing/2014/main" id="{D8A04531-793D-BF7A-34F3-615C18C06BA5}"/>
              </a:ext>
            </a:extLst>
          </p:cNvPr>
          <p:cNvSpPr txBox="1">
            <a:spLocks/>
          </p:cNvSpPr>
          <p:nvPr/>
        </p:nvSpPr>
        <p:spPr>
          <a:xfrm>
            <a:off x="6447918" y="1625976"/>
            <a:ext cx="4945565" cy="261873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Наш проект создает гибкий интерфейс для </a:t>
            </a:r>
            <a:r>
              <a:rPr lang="ru-RU" dirty="0" err="1"/>
              <a:t>Android</a:t>
            </a:r>
            <a:r>
              <a:rPr lang="ru-RU" dirty="0"/>
              <a:t>-приложений с использованием </a:t>
            </a:r>
            <a:r>
              <a:rPr lang="ru-RU" dirty="0" err="1"/>
              <a:t>BDUi</a:t>
            </a:r>
            <a:r>
              <a:rPr lang="ru-RU" dirty="0"/>
              <a:t>. </a:t>
            </a:r>
          </a:p>
          <a:p>
            <a:pPr marL="0" indent="0" algn="ctr">
              <a:buNone/>
            </a:pPr>
            <a:br>
              <a:rPr lang="ru-RU" dirty="0"/>
            </a:br>
            <a:r>
              <a:rPr lang="ru-RU" dirty="0"/>
              <a:t>Используются следующие технологии</a:t>
            </a:r>
            <a:r>
              <a:rPr lang="en-US" dirty="0"/>
              <a:t>: </a:t>
            </a:r>
          </a:p>
          <a:p>
            <a:pPr algn="ctr"/>
            <a:r>
              <a:rPr lang="ru-RU" dirty="0"/>
              <a:t> </a:t>
            </a:r>
            <a:r>
              <a:rPr lang="ru-RU" dirty="0" err="1"/>
              <a:t>Kotlin</a:t>
            </a:r>
            <a:r>
              <a:rPr lang="ru-RU" dirty="0"/>
              <a:t>: для андроид разработки.</a:t>
            </a:r>
          </a:p>
          <a:p>
            <a:pPr algn="ctr"/>
            <a:r>
              <a:rPr lang="ru-RU" dirty="0" err="1"/>
              <a:t>React</a:t>
            </a:r>
            <a:r>
              <a:rPr lang="ru-RU" dirty="0"/>
              <a:t>: для интерактивной админ-панели.</a:t>
            </a:r>
          </a:p>
          <a:p>
            <a:pPr algn="ctr"/>
            <a:r>
              <a:rPr lang="ru-RU" dirty="0"/>
              <a:t> Go: для серверной части.</a:t>
            </a:r>
          </a:p>
          <a:p>
            <a:pPr algn="ctr"/>
            <a:r>
              <a:rPr lang="ru-RU" dirty="0" err="1"/>
              <a:t>BDUi</a:t>
            </a:r>
            <a:r>
              <a:rPr lang="ru-RU" dirty="0"/>
              <a:t> подход: акцент на бизнес-логике и пользовательском опыте.</a:t>
            </a:r>
          </a:p>
          <a:p>
            <a:pPr marL="0" indent="0" algn="ctr">
              <a:buNone/>
            </a:pPr>
            <a:endParaRPr lang="ru-RU" dirty="0"/>
          </a:p>
          <a:p>
            <a:pPr marL="0" indent="0" algn="ctr">
              <a:buNone/>
            </a:pPr>
            <a:r>
              <a:rPr lang="ru-RU" dirty="0"/>
              <a:t>Наше решение сочетает кроссплатформенность и визуальное редактирование интерфейса, позволяя пользователям настраивать приложения без технических знаний. Это ускоряет разработку и делает приложения более целенаправленными.</a:t>
            </a:r>
            <a:endParaRPr lang="en-US" dirty="0"/>
          </a:p>
          <a:p>
            <a:pPr marL="0" indent="0" algn="ctr">
              <a:buNone/>
            </a:pP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1B7AD7A-6B88-BC5A-8181-ABE8F90EF757}"/>
              </a:ext>
            </a:extLst>
          </p:cNvPr>
          <p:cNvSpPr txBox="1">
            <a:spLocks/>
          </p:cNvSpPr>
          <p:nvPr/>
        </p:nvSpPr>
        <p:spPr>
          <a:xfrm>
            <a:off x="7425616" y="1245123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Описание решения:</a:t>
            </a:r>
          </a:p>
        </p:txBody>
      </p:sp>
      <p:sp>
        <p:nvSpPr>
          <p:cNvPr id="10" name="Прямоугольник с двумя учесеченными противолежащими углами 9">
            <a:extLst>
              <a:ext uri="{FF2B5EF4-FFF2-40B4-BE49-F238E27FC236}">
                <a16:creationId xmlns:a16="http://schemas.microsoft.com/office/drawing/2014/main" id="{A588FF60-B556-13B0-1F84-F39798FCCFFC}"/>
              </a:ext>
            </a:extLst>
          </p:cNvPr>
          <p:cNvSpPr/>
          <p:nvPr/>
        </p:nvSpPr>
        <p:spPr>
          <a:xfrm>
            <a:off x="334962" y="4244709"/>
            <a:ext cx="5400676" cy="2193669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79C36659-3CC2-1809-328B-B1EADACF56A8}"/>
              </a:ext>
            </a:extLst>
          </p:cNvPr>
          <p:cNvSpPr txBox="1">
            <a:spLocks/>
          </p:cNvSpPr>
          <p:nvPr/>
        </p:nvSpPr>
        <p:spPr>
          <a:xfrm>
            <a:off x="713745" y="5000864"/>
            <a:ext cx="4674617" cy="118895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На данный момент проект находится на стадии MVP, и его необходимо завершить, чтобы обеспечить стабильную работу и функциональность. В будущем мы планируем добавить множество новых функций, а также использовать технологии искусственного интеллекта для оптимизации настройки интерфейсов и улучшения пользовательского опыта.</a:t>
            </a:r>
          </a:p>
        </p:txBody>
      </p:sp>
      <p:sp>
        <p:nvSpPr>
          <p:cNvPr id="12" name="Текст 8">
            <a:extLst>
              <a:ext uri="{FF2B5EF4-FFF2-40B4-BE49-F238E27FC236}">
                <a16:creationId xmlns:a16="http://schemas.microsoft.com/office/drawing/2014/main" id="{172DB980-DE27-CB70-D229-6DDA98C418EF}"/>
              </a:ext>
            </a:extLst>
          </p:cNvPr>
          <p:cNvSpPr txBox="1">
            <a:spLocks/>
          </p:cNvSpPr>
          <p:nvPr/>
        </p:nvSpPr>
        <p:spPr>
          <a:xfrm>
            <a:off x="402458" y="4471955"/>
            <a:ext cx="5277702" cy="44941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Как вы планируете дальше использовать </a:t>
            </a:r>
            <a:br>
              <a:rPr lang="ru-RU" b="1" dirty="0">
                <a:solidFill>
                  <a:schemeClr val="accent2"/>
                </a:solidFill>
              </a:rPr>
            </a:br>
            <a:r>
              <a:rPr lang="ru-RU" b="1" dirty="0">
                <a:solidFill>
                  <a:schemeClr val="accent2"/>
                </a:solidFill>
              </a:rPr>
              <a:t>или развивать ваше решение:</a:t>
            </a:r>
          </a:p>
        </p:txBody>
      </p:sp>
      <p:sp>
        <p:nvSpPr>
          <p:cNvPr id="13" name="Прямоугольник с двумя учесеченными противолежащими углами 12">
            <a:extLst>
              <a:ext uri="{FF2B5EF4-FFF2-40B4-BE49-F238E27FC236}">
                <a16:creationId xmlns:a16="http://schemas.microsoft.com/office/drawing/2014/main" id="{34A2F70F-68BC-72F9-09E0-CF28D94A9521}"/>
              </a:ext>
            </a:extLst>
          </p:cNvPr>
          <p:cNvSpPr/>
          <p:nvPr/>
        </p:nvSpPr>
        <p:spPr>
          <a:xfrm>
            <a:off x="371214" y="1036563"/>
            <a:ext cx="5364424" cy="1576729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A66B04C6-E9BA-5BA2-7A5C-84468D491C57}"/>
              </a:ext>
            </a:extLst>
          </p:cNvPr>
          <p:cNvSpPr txBox="1">
            <a:spLocks/>
          </p:cNvSpPr>
          <p:nvPr/>
        </p:nvSpPr>
        <p:spPr>
          <a:xfrm>
            <a:off x="702554" y="1495848"/>
            <a:ext cx="4348812" cy="10151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Город Москва</a:t>
            </a:r>
          </a:p>
          <a:p>
            <a:r>
              <a:rPr lang="ru-RU" dirty="0"/>
              <a:t>4 человека</a:t>
            </a:r>
          </a:p>
          <a:p>
            <a:r>
              <a:rPr lang="ru-RU" dirty="0"/>
              <a:t>Капитан команды – Хорошилов Н.М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:a16="http://schemas.microsoft.com/office/drawing/2014/main" id="{835E7A1E-FFEA-1C2F-65E6-56769FEFB842}"/>
              </a:ext>
            </a:extLst>
          </p:cNvPr>
          <p:cNvSpPr txBox="1">
            <a:spLocks/>
          </p:cNvSpPr>
          <p:nvPr/>
        </p:nvSpPr>
        <p:spPr>
          <a:xfrm>
            <a:off x="1558339" y="1179389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 команде</a:t>
            </a:r>
          </a:p>
        </p:txBody>
      </p:sp>
    </p:spTree>
    <p:extLst>
      <p:ext uri="{BB962C8B-B14F-4D97-AF65-F5344CB8AC3E}">
        <p14:creationId xmlns:p14="http://schemas.microsoft.com/office/powerpoint/2010/main" val="3539778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2D283-FCC2-40D9-9CEA-EF1BD3595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74006CB4-BD4D-EF41-3DCA-EDB126B84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F7DE1A9-1AD8-0498-5446-8F5D4091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ru-RU" dirty="0" err="1">
                <a:latin typeface="+mn-lt"/>
              </a:rPr>
              <a:t>Воппер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35" name="Прямоугольник с двумя учесеченными противолежащими углами 34">
            <a:extLst>
              <a:ext uri="{FF2B5EF4-FFF2-40B4-BE49-F238E27FC236}">
                <a16:creationId xmlns:a16="http://schemas.microsoft.com/office/drawing/2014/main" id="{3982CAB9-CDEF-3A8E-5FFE-F886E7DC8FAC}"/>
              </a:ext>
            </a:extLst>
          </p:cNvPr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37" name="Текст 8">
            <a:extLst>
              <a:ext uri="{FF2B5EF4-FFF2-40B4-BE49-F238E27FC236}">
                <a16:creationId xmlns:a16="http://schemas.microsoft.com/office/drawing/2014/main" id="{C7B87D78-5037-F48A-F05C-8E80D4A5A4D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0513" y="1708397"/>
            <a:ext cx="4425822" cy="172060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ru-RU" dirty="0"/>
              <a:t>Наша команда состоит из студентов МГТУ Станкин, и это наша первая совместная работа. Несмотря на то что у нас нет предыдущего опыта совместной работы на хакатонах, каждый из нас приносит уникальные навыки и знания в разработке.</a:t>
            </a:r>
          </a:p>
          <a:p>
            <a:pPr marL="0" indent="0" algn="ctr">
              <a:buNone/>
            </a:pPr>
            <a:r>
              <a:rPr lang="ru-RU" dirty="0"/>
              <a:t>Интересный факт: мы активно обсуждали идеи и концепции, проводили каждые 3 дня общие созвоны.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BAD76A99-219B-023F-35AA-74EDFF6A51FC}"/>
              </a:ext>
            </a:extLst>
          </p:cNvPr>
          <p:cNvSpPr txBox="1">
            <a:spLocks/>
          </p:cNvSpPr>
          <p:nvPr/>
        </p:nvSpPr>
        <p:spPr>
          <a:xfrm>
            <a:off x="1558339" y="1279645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Краткая история команды:</a:t>
            </a:r>
          </a:p>
        </p:txBody>
      </p:sp>
      <p:sp>
        <p:nvSpPr>
          <p:cNvPr id="39" name="Прямоугольник с двумя учесеченными противолежащими углами 38">
            <a:extLst>
              <a:ext uri="{FF2B5EF4-FFF2-40B4-BE49-F238E27FC236}">
                <a16:creationId xmlns:a16="http://schemas.microsoft.com/office/drawing/2014/main" id="{1E07537C-8583-F5E2-35CB-73C7FC251F50}"/>
              </a:ext>
            </a:extLst>
          </p:cNvPr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A812662F-49C9-0A37-1671-EE5E187C65D2}"/>
              </a:ext>
            </a:extLst>
          </p:cNvPr>
          <p:cNvSpPr txBox="1">
            <a:spLocks/>
          </p:cNvSpPr>
          <p:nvPr/>
        </p:nvSpPr>
        <p:spPr>
          <a:xfrm>
            <a:off x="419622" y="4743818"/>
            <a:ext cx="11401164" cy="121710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На хакатоне мы столкнулись с несколькими сложностями, особенно в коммуникации внутри команды. Из-за различий в опыте и понимании задачи у нас возникли недопонимания. Мы не уделили достаточно времени обсуждению архитектуры проекта, что привело к необходимости переписывать код. </a:t>
            </a:r>
          </a:p>
          <a:p>
            <a:pPr marL="0" indent="0" algn="ctr">
              <a:buNone/>
            </a:pPr>
            <a:r>
              <a:rPr lang="ru-RU" dirty="0"/>
              <a:t>Когда мы осознали это, организовали рабочие сессии для перераспределения задач и установления четких сроков. Этот опыт научил нас важности планирования и командной работы. В итоге, несмотря на трудности, мы смогли адаптироваться и завершить проект на минимальном уровне, извлекая из этого много полезного для будущих разработок.</a:t>
            </a:r>
          </a:p>
        </p:txBody>
      </p:sp>
      <p:sp>
        <p:nvSpPr>
          <p:cNvPr id="41" name="Текст 8">
            <a:extLst>
              <a:ext uri="{FF2B5EF4-FFF2-40B4-BE49-F238E27FC236}">
                <a16:creationId xmlns:a16="http://schemas.microsoft.com/office/drawing/2014/main" id="{1AF2119E-43D8-37AF-C511-A59B0DD883B0}"/>
              </a:ext>
            </a:extLst>
          </p:cNvPr>
          <p:cNvSpPr txBox="1">
            <a:spLocks/>
          </p:cNvSpPr>
          <p:nvPr/>
        </p:nvSpPr>
        <p:spPr>
          <a:xfrm>
            <a:off x="716692" y="4176037"/>
            <a:ext cx="10824519" cy="567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С какими основными сложностями или вызовами </a:t>
            </a:r>
          </a:p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вы столкнулись и как их преодолели?</a:t>
            </a:r>
          </a:p>
        </p:txBody>
      </p:sp>
      <p:sp>
        <p:nvSpPr>
          <p:cNvPr id="42" name="Прямоугольник с двумя учесеченными противолежащими углами 41">
            <a:extLst>
              <a:ext uri="{FF2B5EF4-FFF2-40B4-BE49-F238E27FC236}">
                <a16:creationId xmlns:a16="http://schemas.microsoft.com/office/drawing/2014/main" id="{A3083F99-8301-BC13-38FA-1AC792139512}"/>
              </a:ext>
            </a:extLst>
          </p:cNvPr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819ADE62-86A0-41CF-FEBE-6AC207E6AB95}"/>
              </a:ext>
            </a:extLst>
          </p:cNvPr>
          <p:cNvSpPr txBox="1">
            <a:spLocks/>
          </p:cNvSpPr>
          <p:nvPr/>
        </p:nvSpPr>
        <p:spPr>
          <a:xfrm>
            <a:off x="6474783" y="1772155"/>
            <a:ext cx="4945565" cy="165684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Нас вдохновила возможность создать что-то действительно полезное и актуальное в мире технологий. Мы понимаем, что интерфейсы играют ключевую роль в пользовательском опыте, и стремимся улучшить их, сделав более интуитивными и адаптивными. Эта проблема близка нам как студентам, изучающим программирование, поскольку она позволяет применить наши знания на практике и увидеть результаты нашей работы в реальном времени.</a:t>
            </a:r>
          </a:p>
        </p:txBody>
      </p:sp>
      <p:sp>
        <p:nvSpPr>
          <p:cNvPr id="44" name="Текст 8">
            <a:extLst>
              <a:ext uri="{FF2B5EF4-FFF2-40B4-BE49-F238E27FC236}">
                <a16:creationId xmlns:a16="http://schemas.microsoft.com/office/drawing/2014/main" id="{A0EBDB05-E223-F4C0-4AF4-743B80D718E1}"/>
              </a:ext>
            </a:extLst>
          </p:cNvPr>
          <p:cNvSpPr txBox="1">
            <a:spLocks/>
          </p:cNvSpPr>
          <p:nvPr/>
        </p:nvSpPr>
        <p:spPr>
          <a:xfrm>
            <a:off x="6163496" y="1243245"/>
            <a:ext cx="5629858" cy="5289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Почему вы выбрали именно эту задачу из предложенных на хакатоне?</a:t>
            </a:r>
          </a:p>
        </p:txBody>
      </p:sp>
    </p:spTree>
    <p:extLst>
      <p:ext uri="{BB962C8B-B14F-4D97-AF65-F5344CB8AC3E}">
        <p14:creationId xmlns:p14="http://schemas.microsoft.com/office/powerpoint/2010/main" val="203551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46B550E-0CFF-4A79-B1FE-2EC1424EF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89C5FEE7-8855-4287-AE2D-52539F4D5F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Создание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B2C021-BD44-4085-92C0-42B29CA7DD4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814077"/>
            <a:ext cx="2526079" cy="1120685"/>
          </a:xfrm>
        </p:spPr>
        <p:txBody>
          <a:bodyPr/>
          <a:lstStyle/>
          <a:p>
            <a:r>
              <a:rPr lang="ru-RU" dirty="0"/>
              <a:t>Администратор собирает экран со всей нужной функциональностью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6F0F5-5C67-466D-943E-F4703B2F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Сохранение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D4997F-BA2F-417E-957D-7B6FF608CC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814077"/>
            <a:ext cx="2526079" cy="1120685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Данные передаются на сервер для последующей передачи. Отправляется уведомление всем клиентским приложениям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04BBFFE-3199-451F-A356-405FEE6461C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Использование	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6B529974-604C-48E2-AD6F-070B19225F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814077"/>
            <a:ext cx="2526079" cy="1120685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Пользователь использует готовый экран. При обновлении </a:t>
            </a:r>
            <a:r>
              <a:rPr lang="en-US" dirty="0"/>
              <a:t>JSON </a:t>
            </a:r>
            <a:r>
              <a:rPr lang="ru-RU" dirty="0"/>
              <a:t>он получает уведомление об «устаревании»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9C425FA5-5D8B-4070-9FEA-743FFC23DC9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Проверка	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E4BE6CF-D653-4C71-B520-8F640E846D6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5147292"/>
            <a:ext cx="2526079" cy="1120685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Админ панель проверяет что все элементы корректны и генерирует строго определенную </a:t>
            </a:r>
            <a:r>
              <a:rPr lang="en-US" dirty="0"/>
              <a:t>JSON s</a:t>
            </a:r>
            <a:r>
              <a:rPr lang="ru-RU" dirty="0"/>
              <a:t>с</a:t>
            </a:r>
            <a:r>
              <a:rPr lang="en-US" dirty="0"/>
              <a:t>heme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7FE93D78-FBF8-4CFA-B0D4-B21070DBC33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Воспроизведение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31BD573-963A-40B6-8E80-802A897ACB2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5147292"/>
            <a:ext cx="2526079" cy="1120685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Клиентское приложение запрашивает </a:t>
            </a:r>
            <a:r>
              <a:rPr lang="en-US" dirty="0"/>
              <a:t>JSON </a:t>
            </a:r>
            <a:r>
              <a:rPr lang="ru-RU" dirty="0"/>
              <a:t>с сервера и воспроизводит его, кешируя его в память, для последующего использования. </a:t>
            </a: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26E01B7D-FD3B-440B-A235-2419581C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Техническая архитектура и контракт данных</a:t>
            </a:r>
            <a:endParaRPr lang="ru-RU" dirty="0">
              <a:latin typeface="+mn-lt"/>
            </a:endParaRP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FED623D4-5E7E-44FB-A655-80D9166ACECF}"/>
              </a:ext>
            </a:extLst>
          </p:cNvPr>
          <p:cNvCxnSpPr>
            <a:cxnSpLocks/>
          </p:cNvCxnSpPr>
          <p:nvPr/>
        </p:nvCxnSpPr>
        <p:spPr>
          <a:xfrm>
            <a:off x="2065940" y="3860224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13BC568E-FCE4-46A3-933D-4F9F8325A813}"/>
              </a:ext>
            </a:extLst>
          </p:cNvPr>
          <p:cNvCxnSpPr>
            <a:cxnSpLocks/>
          </p:cNvCxnSpPr>
          <p:nvPr/>
        </p:nvCxnSpPr>
        <p:spPr>
          <a:xfrm>
            <a:off x="4312137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43ABED0-AC0F-4D92-AB29-318DAE79D38B}"/>
              </a:ext>
            </a:extLst>
          </p:cNvPr>
          <p:cNvCxnSpPr>
            <a:cxnSpLocks/>
          </p:cNvCxnSpPr>
          <p:nvPr/>
        </p:nvCxnSpPr>
        <p:spPr>
          <a:xfrm>
            <a:off x="6558334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836D684E-425A-4867-B96C-B1550D2326EC}"/>
              </a:ext>
            </a:extLst>
          </p:cNvPr>
          <p:cNvCxnSpPr>
            <a:cxnSpLocks/>
          </p:cNvCxnSpPr>
          <p:nvPr/>
        </p:nvCxnSpPr>
        <p:spPr>
          <a:xfrm>
            <a:off x="8780467" y="3862139"/>
            <a:ext cx="133254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81B30F67-B043-4D47-8D41-EA47E7D98286}"/>
              </a:ext>
            </a:extLst>
          </p:cNvPr>
          <p:cNvCxnSpPr>
            <a:cxnSpLocks/>
          </p:cNvCxnSpPr>
          <p:nvPr/>
        </p:nvCxnSpPr>
        <p:spPr>
          <a:xfrm>
            <a:off x="1609114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B41E618C-6887-4F78-8BEC-4C2ABC30AC44}"/>
              </a:ext>
            </a:extLst>
          </p:cNvPr>
          <p:cNvCxnSpPr>
            <a:cxnSpLocks/>
          </p:cNvCxnSpPr>
          <p:nvPr/>
        </p:nvCxnSpPr>
        <p:spPr>
          <a:xfrm>
            <a:off x="3855312" y="4216228"/>
            <a:ext cx="1245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DE971D4E-B203-4B09-93F8-D53951540777}"/>
              </a:ext>
            </a:extLst>
          </p:cNvPr>
          <p:cNvCxnSpPr>
            <a:cxnSpLocks/>
          </p:cNvCxnSpPr>
          <p:nvPr/>
        </p:nvCxnSpPr>
        <p:spPr>
          <a:xfrm>
            <a:off x="6096000" y="2934762"/>
            <a:ext cx="5509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2BF27CC0-A85F-4C49-884A-649E718F232A}"/>
              </a:ext>
            </a:extLst>
          </p:cNvPr>
          <p:cNvCxnSpPr>
            <a:cxnSpLocks/>
          </p:cNvCxnSpPr>
          <p:nvPr/>
        </p:nvCxnSpPr>
        <p:spPr>
          <a:xfrm flipH="1">
            <a:off x="8343442" y="4216228"/>
            <a:ext cx="4264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A19CF67-915F-4390-A30E-945C95016756}"/>
              </a:ext>
            </a:extLst>
          </p:cNvPr>
          <p:cNvCxnSpPr>
            <a:cxnSpLocks/>
          </p:cNvCxnSpPr>
          <p:nvPr/>
        </p:nvCxnSpPr>
        <p:spPr>
          <a:xfrm>
            <a:off x="10593901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4E8CC8D8-3B02-4108-71E4-BDF385E41A76}"/>
              </a:ext>
            </a:extLst>
          </p:cNvPr>
          <p:cNvSpPr/>
          <p:nvPr/>
        </p:nvSpPr>
        <p:spPr>
          <a:xfrm>
            <a:off x="1191126" y="3508049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219852BA-89EA-AEC0-D3BB-81E4FBB78FBF}"/>
              </a:ext>
            </a:extLst>
          </p:cNvPr>
          <p:cNvSpPr/>
          <p:nvPr/>
        </p:nvSpPr>
        <p:spPr>
          <a:xfrm>
            <a:off x="3412397" y="350613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BEB80488-DBD5-60E2-7B94-2C03FD2F73EC}"/>
              </a:ext>
            </a:extLst>
          </p:cNvPr>
          <p:cNvSpPr/>
          <p:nvPr/>
        </p:nvSpPr>
        <p:spPr>
          <a:xfrm>
            <a:off x="5658594" y="351625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41C3924C-4DE8-D413-3F15-F71BBA421983}"/>
              </a:ext>
            </a:extLst>
          </p:cNvPr>
          <p:cNvSpPr/>
          <p:nvPr/>
        </p:nvSpPr>
        <p:spPr>
          <a:xfrm>
            <a:off x="7889752" y="350613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4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5040D480-3D0A-377D-EDA1-4B45E5CE44A4}"/>
              </a:ext>
            </a:extLst>
          </p:cNvPr>
          <p:cNvSpPr/>
          <p:nvPr/>
        </p:nvSpPr>
        <p:spPr>
          <a:xfrm>
            <a:off x="10113012" y="353862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94599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7F5BA04-876A-3C6A-5FCA-B77FF3FF5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CDF7544-BAA1-45BC-8F57-4B17008DD572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>
                <a:latin typeface="+mn-lt"/>
              </a:rPr>
              <a:t>Возможности и </a:t>
            </a:r>
            <a:r>
              <a:rPr lang="en-US" dirty="0">
                <a:latin typeface="+mn-lt"/>
              </a:rPr>
              <a:t>JSON scheme</a:t>
            </a:r>
            <a:r>
              <a:rPr lang="ru-RU" dirty="0">
                <a:latin typeface="+mn-lt"/>
              </a:rPr>
              <a:t> каждого элемента</a:t>
            </a: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8FB1823-0173-5B46-8AF6-85FEB2CCE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103" y="1182148"/>
            <a:ext cx="11529060" cy="427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91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40DA9-2831-7607-13FE-9BD2AFFA8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80626EA-2E75-7801-0F45-00AB5D6201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6EEF7E1-6A9A-361D-DF64-5872408370E0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>
                <a:latin typeface="+mn-lt"/>
              </a:rPr>
              <a:t>Демонстрация обновления экрана</a:t>
            </a:r>
          </a:p>
        </p:txBody>
      </p:sp>
      <p:pic>
        <p:nvPicPr>
          <p:cNvPr id="5" name="2025-10-18 22-07-01">
            <a:hlinkClick r:id="" action="ppaction://media"/>
            <a:extLst>
              <a:ext uri="{FF2B5EF4-FFF2-40B4-BE49-F238E27FC236}">
                <a16:creationId xmlns:a16="http://schemas.microsoft.com/office/drawing/2014/main" id="{571AEC6B-946D-9E94-6320-4DF5498981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650" y="1065827"/>
            <a:ext cx="9548350" cy="537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3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Дороговизна обновления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11F3D1-6A7C-417C-88B0-D92130FE9557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>
            <a:normAutofit/>
          </a:bodyPr>
          <a:lstStyle/>
          <a:p>
            <a:r>
              <a:rPr lang="ru-RU" sz="1200" dirty="0"/>
              <a:t>Изменение интерфейса требует до 3-х отдельных команд (Web, </a:t>
            </a:r>
            <a:r>
              <a:rPr lang="ru-RU" sz="1200" dirty="0" err="1"/>
              <a:t>iOS</a:t>
            </a:r>
            <a:r>
              <a:rPr lang="ru-RU" sz="1200" dirty="0"/>
              <a:t>, </a:t>
            </a:r>
            <a:r>
              <a:rPr lang="ru-RU" sz="1200" dirty="0" err="1"/>
              <a:t>Android</a:t>
            </a:r>
            <a:r>
              <a:rPr lang="ru-RU" sz="1200" dirty="0"/>
              <a:t>) и до 2–3 недель на выпуск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CFDA1A-32AF-41E1-A34D-F85A5B0EDD0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Несинхронность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CF47ED-F081-41D2-846B-E1D156AA03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>
            <a:normAutofit/>
          </a:bodyPr>
          <a:lstStyle/>
          <a:p>
            <a:r>
              <a:rPr lang="ru-RU" sz="1200" dirty="0"/>
              <a:t>Пользователи получают обновления UI не одновременно, что тормозит запуск акций и проверку гипотез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9BEAF1A-2D42-4D98-AD35-7280D52BED88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Высокий Time to Market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0E54373-F1CE-490F-A9AC-455CC1CA707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>
            <a:normAutofit/>
          </a:bodyPr>
          <a:lstStyle/>
          <a:p>
            <a:r>
              <a:rPr lang="ru-RU" sz="1200" dirty="0"/>
              <a:t>Мелкие правки UI проходят полный цикл релиза мобильного приложения, занимая недели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</p:spPr>
        <p:txBody>
          <a:bodyPr/>
          <a:lstStyle/>
          <a:p>
            <a:r>
              <a:rPr lang="ru-RU" dirty="0"/>
              <a:t>Боль и ценность для бизнеса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F7796DA3-237A-4B69-B5A0-A321BB471A9B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01D31CD5-C50F-4F9F-AFD3-E6609DC7BFA0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с одним усеченным углом 16">
            <a:extLst>
              <a:ext uri="{FF2B5EF4-FFF2-40B4-BE49-F238E27FC236}">
                <a16:creationId xmlns:a16="http://schemas.microsoft.com/office/drawing/2014/main" id="{10651A50-CFFD-C440-F1DF-F703C14C9202}"/>
              </a:ext>
            </a:extLst>
          </p:cNvPr>
          <p:cNvSpPr/>
          <p:nvPr/>
        </p:nvSpPr>
        <p:spPr>
          <a:xfrm>
            <a:off x="5301160" y="1363805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7" name="Прямоугольник с одним усеченным углом 6">
            <a:extLst>
              <a:ext uri="{FF2B5EF4-FFF2-40B4-BE49-F238E27FC236}">
                <a16:creationId xmlns:a16="http://schemas.microsoft.com/office/drawing/2014/main" id="{2E5EC51C-6A42-A386-6730-F35F8E0CF56A}"/>
              </a:ext>
            </a:extLst>
          </p:cNvPr>
          <p:cNvSpPr/>
          <p:nvPr/>
        </p:nvSpPr>
        <p:spPr>
          <a:xfrm>
            <a:off x="1672609" y="1357669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C532ED-B059-4872-93FE-25291054D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CDA89-34E0-470F-800A-5D94F8D8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Наше решение – Backend‑Driven UI платформа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8DB357-2788-42D4-93E8-1AB12DB2EE4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4303" y="3810174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Админ-панель</a:t>
            </a:r>
          </a:p>
          <a:p>
            <a:r>
              <a:rPr lang="ru-RU" dirty="0"/>
              <a:t>Генерирует JSON конфигурацию на основании созданного в визуальном конструкторе экрана, которая отправляется на сервер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869BDE-34CE-47D5-B162-82211244B70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69892" y="3810173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Сервер</a:t>
            </a:r>
          </a:p>
          <a:p>
            <a:r>
              <a:rPr lang="ru-RU" dirty="0"/>
              <a:t>Сохраняет и отправляет </a:t>
            </a:r>
            <a:r>
              <a:rPr lang="en-US" dirty="0"/>
              <a:t>JSON </a:t>
            </a:r>
            <a:r>
              <a:rPr lang="ru-RU" dirty="0"/>
              <a:t>конфигурацию экрана.  Уведомляет клиентов об изменении.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F91A14-DF82-4BD9-95C1-96973CFF3F6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Клиент </a:t>
            </a:r>
          </a:p>
          <a:p>
            <a:r>
              <a:rPr lang="ru-RU" dirty="0"/>
              <a:t>При уведомлении запрашивает JSON с сервера и нативно воспроизводит экран, используя все конфигурации из админ-панели</a:t>
            </a:r>
            <a:endParaRPr lang="ru-RU" dirty="0">
              <a:solidFill>
                <a:srgbClr val="F92571"/>
              </a:solidFill>
            </a:endParaRPr>
          </a:p>
        </p:txBody>
      </p:sp>
      <p:cxnSp>
        <p:nvCxnSpPr>
          <p:cNvPr id="58" name="Google Shape;2799;p94">
            <a:extLst>
              <a:ext uri="{FF2B5EF4-FFF2-40B4-BE49-F238E27FC236}">
                <a16:creationId xmlns:a16="http://schemas.microsoft.com/office/drawing/2014/main" id="{567FA9A9-3099-4088-80A0-9601CEE4D42E}"/>
              </a:ext>
            </a:extLst>
          </p:cNvPr>
          <p:cNvCxnSpPr>
            <a:cxnSpLocks/>
            <a:stCxn id="7" idx="0"/>
            <a:endCxn id="17" idx="2"/>
          </p:cNvCxnSpPr>
          <p:nvPr/>
        </p:nvCxnSpPr>
        <p:spPr>
          <a:xfrm>
            <a:off x="3177203" y="2058253"/>
            <a:ext cx="2123957" cy="6136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2802;p94">
            <a:extLst>
              <a:ext uri="{FF2B5EF4-FFF2-40B4-BE49-F238E27FC236}">
                <a16:creationId xmlns:a16="http://schemas.microsoft.com/office/drawing/2014/main" id="{FE9678CA-EDF7-4EBE-9703-D7B106AECBCE}"/>
              </a:ext>
            </a:extLst>
          </p:cNvPr>
          <p:cNvCxnSpPr>
            <a:cxnSpLocks/>
            <a:stCxn id="17" idx="0"/>
            <a:endCxn id="18" idx="2"/>
          </p:cNvCxnSpPr>
          <p:nvPr/>
        </p:nvCxnSpPr>
        <p:spPr>
          <a:xfrm>
            <a:off x="6805754" y="2064389"/>
            <a:ext cx="2289397" cy="5627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Прямоугольник с одним усеченным углом 17">
            <a:extLst>
              <a:ext uri="{FF2B5EF4-FFF2-40B4-BE49-F238E27FC236}">
                <a16:creationId xmlns:a16="http://schemas.microsoft.com/office/drawing/2014/main" id="{4E66C5A3-A3C5-30B4-C393-E9B38DD05805}"/>
              </a:ext>
            </a:extLst>
          </p:cNvPr>
          <p:cNvSpPr/>
          <p:nvPr/>
        </p:nvSpPr>
        <p:spPr>
          <a:xfrm>
            <a:off x="9095151" y="1369432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52344EA-A3D0-3BD4-DDCF-73A47622D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179" y="1678799"/>
            <a:ext cx="758908" cy="75890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FE04C59-93E5-85D9-4E7B-14DBCCB2DD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601" y="1741133"/>
            <a:ext cx="671504" cy="671504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9B4CE2C-420E-E232-998F-EF4D69074D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152" y="1745751"/>
            <a:ext cx="625003" cy="62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45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F0AE8E3-06ED-2220-D8A5-8F8115970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D659C99-9462-85E2-A6D8-6AFC6F9D6DC2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/>
              <a:t>Админ-панель</a:t>
            </a:r>
            <a:endParaRPr lang="ru-RU" dirty="0">
              <a:latin typeface="+mn-lt"/>
            </a:endParaRP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CD73B8A1-9079-9393-057A-85439D5C6D70}"/>
              </a:ext>
            </a:extLst>
          </p:cNvPr>
          <p:cNvSpPr txBox="1">
            <a:spLocks/>
          </p:cNvSpPr>
          <p:nvPr/>
        </p:nvSpPr>
        <p:spPr>
          <a:xfrm>
            <a:off x="9234941" y="942508"/>
            <a:ext cx="2841729" cy="168536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SPA</a:t>
            </a:r>
            <a:r>
              <a:rPr lang="ru-RU" dirty="0"/>
              <a:t>, реализованная на </a:t>
            </a:r>
            <a:r>
              <a:rPr lang="en-US" dirty="0"/>
              <a:t>React</a:t>
            </a:r>
            <a:r>
              <a:rPr lang="ru-RU" dirty="0"/>
              <a:t> </a:t>
            </a:r>
            <a:r>
              <a:rPr lang="en-US" dirty="0"/>
              <a:t>+ TS</a:t>
            </a:r>
            <a:endParaRPr lang="ru-RU" dirty="0"/>
          </a:p>
          <a:p>
            <a:r>
              <a:rPr lang="ru-RU" dirty="0"/>
              <a:t>Связь с сервером через </a:t>
            </a:r>
            <a:r>
              <a:rPr lang="en-US" dirty="0"/>
              <a:t>REST API </a:t>
            </a:r>
            <a:endParaRPr lang="ru-RU" dirty="0"/>
          </a:p>
          <a:p>
            <a:r>
              <a:rPr lang="ru-RU" dirty="0"/>
              <a:t>Интуитивный интерфейс</a:t>
            </a:r>
          </a:p>
          <a:p>
            <a:r>
              <a:rPr lang="ru-RU" dirty="0"/>
              <a:t>Нормализация данных</a:t>
            </a:r>
          </a:p>
          <a:p>
            <a:endParaRPr lang="ru-RU" dirty="0"/>
          </a:p>
        </p:txBody>
      </p:sp>
      <p:pic>
        <p:nvPicPr>
          <p:cNvPr id="5" name="lv_0_20251019201941">
            <a:hlinkClick r:id="" action="ppaction://media"/>
            <a:extLst>
              <a:ext uri="{FF2B5EF4-FFF2-40B4-BE49-F238E27FC236}">
                <a16:creationId xmlns:a16="http://schemas.microsoft.com/office/drawing/2014/main" id="{1238B045-ADDE-237F-29DB-6F64210FE2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269" y="1053885"/>
            <a:ext cx="8913181" cy="424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7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DCCB7-07EC-0FE7-BF39-FE4A97178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6F404AE-A1D4-BBF3-082A-280C1F0D2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A82E6E5-92D9-C628-29AC-FA5AEAD2E207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/>
              <a:t>Сервер</a:t>
            </a:r>
            <a:endParaRPr lang="ru-RU" dirty="0">
              <a:latin typeface="+mn-lt"/>
            </a:endParaRP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CA6E48F-F9DA-544C-E5D9-3D58BDC45B60}"/>
              </a:ext>
            </a:extLst>
          </p:cNvPr>
          <p:cNvSpPr txBox="1">
            <a:spLocks/>
          </p:cNvSpPr>
          <p:nvPr/>
        </p:nvSpPr>
        <p:spPr>
          <a:xfrm>
            <a:off x="9708707" y="1053885"/>
            <a:ext cx="2263919" cy="3504684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Серверная часть написана на </a:t>
            </a:r>
            <a:r>
              <a:rPr lang="en-US" dirty="0"/>
              <a:t>Golang</a:t>
            </a:r>
            <a:r>
              <a:rPr lang="ru-RU" dirty="0"/>
              <a:t> </a:t>
            </a:r>
            <a:r>
              <a:rPr lang="en-US" dirty="0"/>
              <a:t>(Go)</a:t>
            </a:r>
          </a:p>
          <a:p>
            <a:r>
              <a:rPr lang="ru-RU" dirty="0"/>
              <a:t>Используется </a:t>
            </a:r>
            <a:r>
              <a:rPr lang="en-US" dirty="0" err="1"/>
              <a:t>Mongodb</a:t>
            </a:r>
            <a:r>
              <a:rPr lang="en-US" dirty="0"/>
              <a:t> (NoSQL)</a:t>
            </a:r>
          </a:p>
          <a:p>
            <a:r>
              <a:rPr lang="ru-RU" dirty="0"/>
              <a:t>Связь с админ</a:t>
            </a:r>
            <a:r>
              <a:rPr lang="en-US" dirty="0"/>
              <a:t> </a:t>
            </a:r>
            <a:r>
              <a:rPr lang="ru-RU" dirty="0"/>
              <a:t>панелью через </a:t>
            </a:r>
            <a:r>
              <a:rPr lang="en-US" dirty="0"/>
              <a:t>Rest</a:t>
            </a:r>
            <a:r>
              <a:rPr lang="ru-RU" dirty="0"/>
              <a:t> </a:t>
            </a:r>
            <a:r>
              <a:rPr lang="en-US" dirty="0"/>
              <a:t>API</a:t>
            </a:r>
            <a:endParaRPr lang="ru-RU" dirty="0"/>
          </a:p>
          <a:p>
            <a:r>
              <a:rPr lang="ru-RU" dirty="0"/>
              <a:t>Связь с клиентскими приложениями через </a:t>
            </a:r>
            <a:r>
              <a:rPr lang="en-US" dirty="0"/>
              <a:t>WebSocket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6E5C07-9C30-B457-EB07-DD9EABA18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4006" y="1387136"/>
            <a:ext cx="9441313" cy="350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62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A27BF-10C5-7E24-C2CD-867A70D58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AE0535-5190-2111-CC18-73F921E52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0F8CD447-4DC2-BBE6-8403-4240C2EA3FC6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/>
              <a:t>Клиент</a:t>
            </a:r>
            <a:endParaRPr lang="ru-RU" dirty="0">
              <a:latin typeface="+mn-lt"/>
            </a:endParaRP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3026FDA-244B-279D-1178-0B0F0879B524}"/>
              </a:ext>
            </a:extLst>
          </p:cNvPr>
          <p:cNvSpPr txBox="1">
            <a:spLocks/>
          </p:cNvSpPr>
          <p:nvPr/>
        </p:nvSpPr>
        <p:spPr>
          <a:xfrm>
            <a:off x="9242853" y="1053885"/>
            <a:ext cx="3022075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Андроид приложение написанное на </a:t>
            </a:r>
            <a:endParaRPr lang="en-US" dirty="0"/>
          </a:p>
          <a:p>
            <a:pPr lvl="1"/>
            <a:r>
              <a:rPr lang="en-US" dirty="0"/>
              <a:t>Kotlin</a:t>
            </a:r>
          </a:p>
          <a:p>
            <a:pPr lvl="1"/>
            <a:r>
              <a:rPr lang="en-US" dirty="0"/>
              <a:t>Jetpack compose </a:t>
            </a:r>
            <a:endParaRPr lang="ru-RU" dirty="0"/>
          </a:p>
          <a:p>
            <a:pPr lvl="1"/>
            <a:r>
              <a:rPr lang="en-US" dirty="0" err="1"/>
              <a:t>Ktor</a:t>
            </a:r>
            <a:endParaRPr lang="en-US" dirty="0"/>
          </a:p>
          <a:p>
            <a:pPr lvl="1"/>
            <a:r>
              <a:rPr lang="en-US" dirty="0" err="1"/>
              <a:t>Kotinx.serialization</a:t>
            </a:r>
            <a:endParaRPr lang="ru-RU" dirty="0"/>
          </a:p>
        </p:txBody>
      </p:sp>
      <p:pic>
        <p:nvPicPr>
          <p:cNvPr id="5" name="2025-10-19 19-44-01">
            <a:hlinkClick r:id="" action="ppaction://media"/>
            <a:extLst>
              <a:ext uri="{FF2B5EF4-FFF2-40B4-BE49-F238E27FC236}">
                <a16:creationId xmlns:a16="http://schemas.microsoft.com/office/drawing/2014/main" id="{2FDA665A-03CA-DAB3-381F-F8E1884313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659" y="981417"/>
            <a:ext cx="8990076" cy="505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5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20D8A-B1FA-E1FC-A26E-488FED340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057A91A-0202-93FF-E4F7-542306D100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00656243-ECEB-0CD1-33AC-84FF6318CFFD}"/>
              </a:ext>
            </a:extLst>
          </p:cNvPr>
          <p:cNvSpPr txBox="1">
            <a:spLocks/>
          </p:cNvSpPr>
          <p:nvPr/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/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>
                <a:latin typeface="+mn-lt"/>
              </a:rPr>
              <a:t>Демонстрация работы динамики и событий</a:t>
            </a:r>
          </a:p>
        </p:txBody>
      </p:sp>
      <p:pic>
        <p:nvPicPr>
          <p:cNvPr id="5" name="2025-10-19 20-16-17">
            <a:hlinkClick r:id="" action="ppaction://media"/>
            <a:extLst>
              <a:ext uri="{FF2B5EF4-FFF2-40B4-BE49-F238E27FC236}">
                <a16:creationId xmlns:a16="http://schemas.microsoft.com/office/drawing/2014/main" id="{346B645A-DA2A-10C9-56B9-32DA5E48E9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60" y="891875"/>
            <a:ext cx="9436381" cy="530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с одним усеченным углом 16">
            <a:extLst>
              <a:ext uri="{FF2B5EF4-FFF2-40B4-BE49-F238E27FC236}">
                <a16:creationId xmlns:a16="http://schemas.microsoft.com/office/drawing/2014/main" id="{10651A50-CFFD-C440-F1DF-F703C14C9202}"/>
              </a:ext>
            </a:extLst>
          </p:cNvPr>
          <p:cNvSpPr/>
          <p:nvPr/>
        </p:nvSpPr>
        <p:spPr>
          <a:xfrm>
            <a:off x="5449651" y="1325130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6600" b="1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7" name="Прямоугольник с одним усеченным углом 6">
            <a:extLst>
              <a:ext uri="{FF2B5EF4-FFF2-40B4-BE49-F238E27FC236}">
                <a16:creationId xmlns:a16="http://schemas.microsoft.com/office/drawing/2014/main" id="{2E5EC51C-6A42-A386-6730-F35F8E0CF56A}"/>
              </a:ext>
            </a:extLst>
          </p:cNvPr>
          <p:cNvSpPr/>
          <p:nvPr/>
        </p:nvSpPr>
        <p:spPr>
          <a:xfrm>
            <a:off x="1495567" y="1325130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6600" b="1" dirty="0">
                <a:solidFill>
                  <a:schemeClr val="accent2"/>
                </a:solidFill>
              </a:rPr>
              <a:t>&lt;1</a:t>
            </a:r>
            <a:endParaRPr lang="ru-RU" sz="6600" b="1" dirty="0">
              <a:solidFill>
                <a:schemeClr val="accent2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C532ED-B059-4872-93FE-25291054D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CDA89-34E0-470F-800A-5D94F8D8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метрики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8DB357-2788-42D4-93E8-1AB12DB2EE4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4303" y="3810174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Секунды – время доставки обновления UI на девайсы пользователя после сохранения конфигурации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869BDE-34CE-47D5-B162-82211244B70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69892" y="3810173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Релизов для обновления </a:t>
            </a:r>
            <a:r>
              <a:rPr lang="en-US" dirty="0"/>
              <a:t>UI. </a:t>
            </a:r>
          </a:p>
          <a:p>
            <a:r>
              <a:rPr lang="ru-RU" sz="1200" dirty="0"/>
              <a:t>Обновление интерфейса без публикации новых версий приложения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F91A14-DF82-4BD9-95C1-96973CFF3F6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Доля типовых экранов, покрываемых без кода.</a:t>
            </a:r>
          </a:p>
          <a:p>
            <a:r>
              <a:rPr lang="ru-RU" sz="1200" dirty="0"/>
              <a:t>Большинство форм, списков и простых экранов (до 80%) могут быть реализованы через наш сервис за считанные дни</a:t>
            </a:r>
          </a:p>
        </p:txBody>
      </p:sp>
      <p:sp>
        <p:nvSpPr>
          <p:cNvPr id="18" name="Прямоугольник с одним усеченным углом 17">
            <a:extLst>
              <a:ext uri="{FF2B5EF4-FFF2-40B4-BE49-F238E27FC236}">
                <a16:creationId xmlns:a16="http://schemas.microsoft.com/office/drawing/2014/main" id="{4E66C5A3-A3C5-30B4-C393-E9B38DD05805}"/>
              </a:ext>
            </a:extLst>
          </p:cNvPr>
          <p:cNvSpPr/>
          <p:nvPr/>
        </p:nvSpPr>
        <p:spPr>
          <a:xfrm>
            <a:off x="9191839" y="1325130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4400" b="1" dirty="0">
                <a:solidFill>
                  <a:schemeClr val="accent2"/>
                </a:solidFill>
              </a:rPr>
              <a:t>80%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8CCC4C-B979-C247-A720-762551DBA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995" y="3101663"/>
            <a:ext cx="304800" cy="3048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57DDD1D-32B6-01E0-DA7D-7C9F289649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64" y="3124200"/>
            <a:ext cx="304800" cy="3048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1AB034D-2C23-1788-C792-DCBA4CFB6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137" y="304782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70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2D779828-50AA-424E-9D75-E4AA39DF2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0CC5C3-71A4-4EDD-A431-AD56DBD6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383375"/>
            <a:ext cx="9862734" cy="376138"/>
          </a:xfrm>
        </p:spPr>
        <p:txBody>
          <a:bodyPr/>
          <a:lstStyle/>
          <a:p>
            <a:r>
              <a:rPr lang="ru-RU" dirty="0"/>
              <a:t>Эффективность решения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0582B6-28AC-45F4-BD2D-467E652DBD3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7024" y="1028773"/>
            <a:ext cx="4790314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Сколько экранов можно создать за час, используя наше решение и обычную верстку через </a:t>
            </a:r>
            <a:r>
              <a:rPr lang="en-US" b="0" dirty="0">
                <a:solidFill>
                  <a:schemeClr val="bg1"/>
                </a:solidFill>
              </a:rPr>
              <a:t>CSS</a:t>
            </a:r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958F12B-018B-418A-A49D-1D36B842AE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55267" y="2611824"/>
            <a:ext cx="4790314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accent2"/>
                </a:solidFill>
              </a:rPr>
              <a:t>Опытный пользователь	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7CEBFD9-BA50-4FE2-AEDF-186C2F4D3DA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755267" y="2991361"/>
            <a:ext cx="4790314" cy="64216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Пользователь, который хорошо освоил наш сервис может делать более 5 страниц средней сложности в час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32AF062-A059-495E-BB70-46D2DA99A1F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755267" y="3880385"/>
            <a:ext cx="4790314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accent2"/>
                </a:solidFill>
              </a:rPr>
              <a:t>Неопытный пользователь	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2FC86C2-74E3-4069-A985-340E87E70FC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755267" y="4259922"/>
            <a:ext cx="4790314" cy="642164"/>
          </a:xfrm>
        </p:spPr>
        <p:txBody>
          <a:bodyPr/>
          <a:lstStyle/>
          <a:p>
            <a:r>
              <a:rPr lang="ru-RU" dirty="0"/>
              <a:t>Без опыта использования приложения можно создать экран в 2 раза быстрее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1D835328-9C3F-4BAA-A363-BCF05AE9CAA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755267" y="4974985"/>
            <a:ext cx="4790314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Обычная верстка	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F3516B2-5C9F-4B2E-B489-4C7C76EB80F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755267" y="5415673"/>
            <a:ext cx="4790314" cy="642164"/>
          </a:xfrm>
        </p:spPr>
        <p:txBody>
          <a:bodyPr/>
          <a:lstStyle/>
          <a:p>
            <a:r>
              <a:rPr lang="ru-RU" dirty="0"/>
              <a:t>В среднем одна страница средней сложности занимает 1 час </a:t>
            </a:r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23BDA4A7-21AE-4EEC-8367-DB38D1BA31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5504175"/>
              </p:ext>
            </p:extLst>
          </p:nvPr>
        </p:nvGraphicFramePr>
        <p:xfrm>
          <a:off x="158184" y="2319735"/>
          <a:ext cx="6336561" cy="4401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99786260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11739</TotalTime>
  <Words>941</Words>
  <Application>Microsoft Office PowerPoint</Application>
  <PresentationFormat>Широкоэкранный</PresentationFormat>
  <Paragraphs>153</Paragraphs>
  <Slides>16</Slides>
  <Notes>3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Montserrat</vt:lpstr>
      <vt:lpstr>Wingdings</vt:lpstr>
      <vt:lpstr>Для Академия инноваторов 16_9</vt:lpstr>
      <vt:lpstr>Команда «Воппер"</vt:lpstr>
      <vt:lpstr>Боль и ценность для бизнеса</vt:lpstr>
      <vt:lpstr>Наше решение – Backend‑Driven UI платформа</vt:lpstr>
      <vt:lpstr>Презентация PowerPoint</vt:lpstr>
      <vt:lpstr>Презентация PowerPoint</vt:lpstr>
      <vt:lpstr>Презентация PowerPoint</vt:lpstr>
      <vt:lpstr>Презентация PowerPoint</vt:lpstr>
      <vt:lpstr>Ключевые метрики</vt:lpstr>
      <vt:lpstr>Эффективность решения</vt:lpstr>
      <vt:lpstr>Roadmap развития (в месяцах)</vt:lpstr>
      <vt:lpstr>КОМАНДА «Воппер»</vt:lpstr>
      <vt:lpstr>Презентация PowerPoint</vt:lpstr>
      <vt:lpstr>КОМАНДА «Воппер»</vt:lpstr>
      <vt:lpstr>Техническая архитектура и контракт данных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zitrax x</cp:lastModifiedBy>
  <cp:revision>85</cp:revision>
  <dcterms:created xsi:type="dcterms:W3CDTF">2023-05-15T07:36:23Z</dcterms:created>
  <dcterms:modified xsi:type="dcterms:W3CDTF">2025-10-19T17:43:10Z</dcterms:modified>
</cp:coreProperties>
</file>

<file path=docProps/thumbnail.jpeg>
</file>